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75" r:id="rId9"/>
    <p:sldId id="276" r:id="rId10"/>
    <p:sldId id="277" r:id="rId11"/>
    <p:sldId id="278" r:id="rId12"/>
    <p:sldId id="279" r:id="rId13"/>
    <p:sldId id="280" r:id="rId14"/>
    <p:sldId id="281" r:id="rId15"/>
    <p:sldId id="282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</p:sldIdLst>
  <p:sldSz cx="12192000" cy="6858000"/>
  <p:notesSz cx="6858000" cy="9144000"/>
  <p:embeddedFontLst>
    <p:embeddedFont>
      <p:font typeface="Raleway" panose="020B0503030101060003" pitchFamily="34" charset="77"/>
      <p:regular r:id="rId28"/>
      <p:bold r:id="rId29"/>
    </p:embeddedFont>
    <p:embeddedFont>
      <p:font typeface="Raleway Medium" panose="020B0503030101060003" pitchFamily="34" charset="77"/>
      <p:regular r:id="rId30"/>
      <p:italic r:id="rId31"/>
    </p:embeddedFont>
    <p:embeddedFont>
      <p:font typeface="Raleway SemiBold" panose="020B0503030101060003" pitchFamily="34" charset="77"/>
      <p:regular r:id="rId32"/>
      <p:bold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03B82"/>
    <a:srgbClr val="3128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022"/>
    <p:restoredTop sz="78571"/>
  </p:normalViewPr>
  <p:slideViewPr>
    <p:cSldViewPr snapToGrid="0">
      <p:cViewPr varScale="1">
        <p:scale>
          <a:sx n="99" d="100"/>
          <a:sy n="99" d="100"/>
        </p:scale>
        <p:origin x="2144" y="176"/>
      </p:cViewPr>
      <p:guideLst/>
    </p:cSldViewPr>
  </p:slideViewPr>
  <p:notesTextViewPr>
    <p:cViewPr>
      <p:scale>
        <a:sx n="114" d="100"/>
        <a:sy n="114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E7A2A6-BECA-7F4E-A1F3-B4E44570663F}" type="datetimeFigureOut">
              <a:rPr lang="en-US" smtClean="0"/>
              <a:t>5/13/24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9A74B8-EA7C-8340-89D0-6653EEE219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4872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>
                <a:solidFill>
                  <a:srgbClr val="000047"/>
                </a:solidFill>
                <a:effectLst/>
                <a:latin typeface="Raleway" panose="020B0503030101060003" pitchFamily="34" charset="77"/>
              </a:rPr>
              <a:t>Any act that involves risking something on the outcome of a game or contest that is mostly determined by chance. Including money and valuables or non-monetary acts like dares. </a:t>
            </a:r>
            <a:endParaRPr lang="en-US" b="0" dirty="0">
              <a:solidFill>
                <a:srgbClr val="000047"/>
              </a:solidFill>
              <a:effectLst/>
              <a:latin typeface="Raleway SemiBold" panose="020B0503030101060003" pitchFamily="34" charset="7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9A74B8-EA7C-8340-89D0-6653EEE2195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5050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31284E"/>
                </a:solidFill>
                <a:effectLst/>
              </a:rPr>
              <a:t>Young people spend hours playing games on computers and mobile devices. Many times, games have coins, gems, loot boxes, and skins that replicate real-life gambling situations. Other forms include lottery tickets, betting on sports, internet challenges, card games, or dares.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31284E"/>
              </a:solidFill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If you hear a concerning response from a student that they are engaging in gambling activities, please refer to your districts mandated reporting policy on how to address the situation.</a:t>
            </a:r>
            <a:b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</a:br>
            <a:b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</a:br>
            <a:r>
              <a:rPr lang="en-US" b="1" dirty="0">
                <a:solidFill>
                  <a:srgbClr val="000000"/>
                </a:solidFill>
                <a:effectLst/>
                <a:latin typeface="Helvetica" pitchFamily="2" charset="0"/>
              </a:rPr>
              <a:t>Youth Gambling Can Look Like: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Video games and apps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Bets on school or professional sports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March Madness Leagues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Fantasy sports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Fantasy sports leagues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Lottery tickets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Card games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Dares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Internet challenges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Trading card games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Role play strategy games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31284E"/>
              </a:solidFill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9A74B8-EA7C-8340-89D0-6653EEE2195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0424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31284E"/>
                </a:solidFill>
                <a:effectLst/>
              </a:rPr>
              <a:t>Kids who engage in youth gambling are more likely to experience a gambling disorder as an adult. They’re also more likely to experience depression and anxiety, drink and use illegal drugs, get into fights or criminal activity, and think about suicide.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9A74B8-EA7C-8340-89D0-6653EEE2195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8404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9A74B8-EA7C-8340-89D0-6653EEE2195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0769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9A74B8-EA7C-8340-89D0-6653EEE2195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6888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9A74B8-EA7C-8340-89D0-6653EEE2195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9498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9A74B8-EA7C-8340-89D0-6653EEE2195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1673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9A74B8-EA7C-8340-89D0-6653EEE2195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862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9A74B8-EA7C-8340-89D0-6653EEE2195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3080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ouple of men sitting at a desk with computers&#10;&#10;Description automatically generated">
            <a:extLst>
              <a:ext uri="{FF2B5EF4-FFF2-40B4-BE49-F238E27FC236}">
                <a16:creationId xmlns:a16="http://schemas.microsoft.com/office/drawing/2014/main" id="{B86C4D5E-AD12-9CEB-7972-E3BBF1981E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B134D8C-C608-9099-8BD6-C1EA631262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3249337"/>
            <a:ext cx="5135217" cy="2387600"/>
          </a:xfrm>
        </p:spPr>
        <p:txBody>
          <a:bodyPr anchor="b"/>
          <a:lstStyle>
            <a:lvl1pPr algn="l">
              <a:defRPr sz="6000" b="1">
                <a:solidFill>
                  <a:schemeClr val="bg1"/>
                </a:solidFill>
                <a:latin typeface="Raleway" panose="020B0503030101060003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263902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ue/Fals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CFE85FF-4917-BB4B-A5E9-38B18E0BD3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841" y="0"/>
            <a:ext cx="12185647" cy="686157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D71C9A4-7584-056E-A881-5EFA5A0A94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9620" y="2766219"/>
            <a:ext cx="4728972" cy="662782"/>
          </a:xfrm>
        </p:spPr>
        <p:txBody>
          <a:bodyPr/>
          <a:lstStyle>
            <a:lvl1pPr>
              <a:defRPr>
                <a:solidFill>
                  <a:srgbClr val="31284E"/>
                </a:solidFill>
              </a:defRPr>
            </a:lvl1pPr>
          </a:lstStyle>
          <a:p>
            <a:r>
              <a:rPr lang="en-US" b="1" dirty="0">
                <a:solidFill>
                  <a:srgbClr val="31284E"/>
                </a:solidFill>
                <a:effectLst/>
                <a:latin typeface="Raleway" panose="020B0503030101060003" pitchFamily="34" charset="77"/>
              </a:rPr>
              <a:t>Title Here</a:t>
            </a:r>
            <a:endParaRPr lang="en-US" dirty="0">
              <a:solidFill>
                <a:srgbClr val="31284E"/>
              </a:solidFill>
              <a:effectLst/>
              <a:latin typeface="Raleway" panose="020B0503030101060003" pitchFamily="34" charset="77"/>
            </a:endParaRP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5788171E-8C52-1E71-3888-02C99B60AE0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9620" y="3653791"/>
            <a:ext cx="4728972" cy="479297"/>
          </a:xfrm>
        </p:spPr>
        <p:txBody>
          <a:bodyPr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2800" b="0" i="0">
                <a:solidFill>
                  <a:srgbClr val="31284E"/>
                </a:solidFill>
                <a:latin typeface="Raleway SemiBold" panose="020B0503030101060003" pitchFamily="34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Add Text Here</a:t>
            </a:r>
          </a:p>
        </p:txBody>
      </p:sp>
    </p:spTree>
    <p:extLst>
      <p:ext uri="{BB962C8B-B14F-4D97-AF65-F5344CB8AC3E}">
        <p14:creationId xmlns:p14="http://schemas.microsoft.com/office/powerpoint/2010/main" val="3174678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ue/False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CFE85FF-4917-BB4B-A5E9-38B18E0BD3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841" y="0"/>
            <a:ext cx="12185647" cy="686157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D71C9A4-7584-056E-A881-5EFA5A0A94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80276" y="2766219"/>
            <a:ext cx="4728972" cy="662782"/>
          </a:xfrm>
        </p:spPr>
        <p:txBody>
          <a:bodyPr/>
          <a:lstStyle>
            <a:lvl1pPr>
              <a:defRPr>
                <a:solidFill>
                  <a:srgbClr val="31284E"/>
                </a:solidFill>
              </a:defRPr>
            </a:lvl1pPr>
          </a:lstStyle>
          <a:p>
            <a:r>
              <a:rPr lang="en-US" b="1" dirty="0">
                <a:solidFill>
                  <a:srgbClr val="31284E"/>
                </a:solidFill>
                <a:effectLst/>
                <a:latin typeface="Raleway" panose="020B0503030101060003" pitchFamily="34" charset="77"/>
              </a:rPr>
              <a:t>Title Here</a:t>
            </a:r>
            <a:endParaRPr lang="en-US" dirty="0">
              <a:solidFill>
                <a:srgbClr val="31284E"/>
              </a:solidFill>
              <a:effectLst/>
              <a:latin typeface="Raleway" panose="020B0503030101060003" pitchFamily="34" charset="77"/>
            </a:endParaRP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5788171E-8C52-1E71-3888-02C99B60AE0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80276" y="3653791"/>
            <a:ext cx="4728972" cy="479297"/>
          </a:xfrm>
        </p:spPr>
        <p:txBody>
          <a:bodyPr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2800" b="0" i="0">
                <a:solidFill>
                  <a:srgbClr val="31284E"/>
                </a:solidFill>
                <a:latin typeface="Raleway SemiBold" panose="020B0503030101060003" pitchFamily="34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Add Text Here</a:t>
            </a:r>
          </a:p>
        </p:txBody>
      </p:sp>
    </p:spTree>
    <p:extLst>
      <p:ext uri="{BB962C8B-B14F-4D97-AF65-F5344CB8AC3E}">
        <p14:creationId xmlns:p14="http://schemas.microsoft.com/office/powerpoint/2010/main" val="4578868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ue/False #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9459A2-2EB8-F8CB-DB83-BDAD352B8C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841" y="0"/>
            <a:ext cx="12185647" cy="686157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AF16F7C-B9FD-6284-29C1-8CDBB8494C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9620" y="2766219"/>
            <a:ext cx="4728972" cy="662782"/>
          </a:xfrm>
        </p:spPr>
        <p:txBody>
          <a:bodyPr/>
          <a:lstStyle>
            <a:lvl1pPr>
              <a:defRPr>
                <a:solidFill>
                  <a:srgbClr val="31284E"/>
                </a:solidFill>
              </a:defRPr>
            </a:lvl1pPr>
          </a:lstStyle>
          <a:p>
            <a:r>
              <a:rPr lang="en-US" b="1" dirty="0">
                <a:solidFill>
                  <a:srgbClr val="31284E"/>
                </a:solidFill>
                <a:effectLst/>
                <a:latin typeface="Raleway" panose="020B0503030101060003" pitchFamily="34" charset="77"/>
              </a:rPr>
              <a:t>Title Here</a:t>
            </a:r>
            <a:endParaRPr lang="en-US" dirty="0">
              <a:solidFill>
                <a:srgbClr val="31284E"/>
              </a:solidFill>
              <a:effectLst/>
              <a:latin typeface="Raleway" panose="020B0503030101060003" pitchFamily="34" charset="77"/>
            </a:endParaRP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E6EFEC53-3676-C82D-DD34-14BEDF15B8D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9620" y="3653791"/>
            <a:ext cx="4728972" cy="479297"/>
          </a:xfrm>
        </p:spPr>
        <p:txBody>
          <a:bodyPr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2800" b="0" i="0">
                <a:solidFill>
                  <a:srgbClr val="31284E"/>
                </a:solidFill>
                <a:latin typeface="Raleway SemiBold" panose="020B0503030101060003" pitchFamily="34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Add Text Here</a:t>
            </a:r>
          </a:p>
        </p:txBody>
      </p:sp>
    </p:spTree>
    <p:extLst>
      <p:ext uri="{BB962C8B-B14F-4D97-AF65-F5344CB8AC3E}">
        <p14:creationId xmlns:p14="http://schemas.microsoft.com/office/powerpoint/2010/main" val="25810591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urple and white background&#10;&#10;Description automatically generated">
            <a:extLst>
              <a:ext uri="{FF2B5EF4-FFF2-40B4-BE49-F238E27FC236}">
                <a16:creationId xmlns:a16="http://schemas.microsoft.com/office/drawing/2014/main" id="{616BE15A-F23F-12E4-DD63-9A33BB2D51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902C004-F889-736C-FBA6-2F6A06AD39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4778" y="3974481"/>
            <a:ext cx="7362444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Any questions? Let’s Talk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F9254625-4CFF-77B5-2534-0C3A62E959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01162" y="5102815"/>
            <a:ext cx="5789676" cy="694635"/>
          </a:xfrm>
        </p:spPr>
        <p:txBody>
          <a:bodyPr anchor="b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3500" b="0" i="0">
                <a:solidFill>
                  <a:srgbClr val="FFC000"/>
                </a:solidFill>
                <a:latin typeface="Raleway SemiBold" panose="020B0503030101060003" pitchFamily="34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err="1"/>
              <a:t>ChangeTheGameOhio.org</a:t>
            </a:r>
            <a:endParaRPr lang="en-US" dirty="0"/>
          </a:p>
        </p:txBody>
      </p:sp>
      <p:pic>
        <p:nvPicPr>
          <p:cNvPr id="12" name="Picture 11" descr="A yellow and purple hexagon with white text&#10;&#10;Description automatically generated">
            <a:extLst>
              <a:ext uri="{FF2B5EF4-FFF2-40B4-BE49-F238E27FC236}">
                <a16:creationId xmlns:a16="http://schemas.microsoft.com/office/drawing/2014/main" id="{E5BD89BE-318E-A16A-EC36-B01F2E4048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5320" y="563032"/>
            <a:ext cx="3261360" cy="3261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2667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Slide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4" descr="A group of children looking at a computer&#10;&#10;Description automatically generated">
            <a:extLst>
              <a:ext uri="{FF2B5EF4-FFF2-40B4-BE49-F238E27FC236}">
                <a16:creationId xmlns:a16="http://schemas.microsoft.com/office/drawing/2014/main" id="{76A0BF68-13FC-3820-A982-007DB8EF07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7CEB9D8-486C-31AB-EA6D-3664365FF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47567"/>
            <a:ext cx="6062330" cy="2962866"/>
          </a:xfrm>
        </p:spPr>
        <p:txBody>
          <a:bodyPr>
            <a:noAutofit/>
          </a:bodyPr>
          <a:lstStyle>
            <a:lvl1pPr>
              <a:defRPr sz="6000">
                <a:solidFill>
                  <a:srgbClr val="31284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29048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clamation Ques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ue and white background&#10;&#10;Description automatically generated">
            <a:extLst>
              <a:ext uri="{FF2B5EF4-FFF2-40B4-BE49-F238E27FC236}">
                <a16:creationId xmlns:a16="http://schemas.microsoft.com/office/drawing/2014/main" id="{AF2ABD57-C8CB-5F5E-DDD0-FC9EABD1B8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9EF6DE-2D92-6DF8-F853-DBDD0135F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8672" y="3429000"/>
            <a:ext cx="8454656" cy="1325563"/>
          </a:xfrm>
        </p:spPr>
        <p:txBody>
          <a:bodyPr/>
          <a:lstStyle>
            <a:lvl1pPr>
              <a:defRPr>
                <a:solidFill>
                  <a:srgbClr val="31284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3" name="Picture 2" descr="A yellow hexagon with a exclamation mark&#10;&#10;Description automatically generated">
            <a:extLst>
              <a:ext uri="{FF2B5EF4-FFF2-40B4-BE49-F238E27FC236}">
                <a16:creationId xmlns:a16="http://schemas.microsoft.com/office/drawing/2014/main" id="{DED93FCF-798B-CAD3-A3FF-F43AFD2F1EB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15769" y="1929337"/>
            <a:ext cx="1360462" cy="147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1938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F6DDB3-98E4-7912-3639-1CFE58AEFE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rgbClr val="31284E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89903E-90EE-1639-B7BA-BC17AD5DB45E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836612" y="1451511"/>
            <a:ext cx="5183188" cy="478354"/>
          </a:xfrm>
        </p:spPr>
        <p:txBody>
          <a:bodyPr anchor="b"/>
          <a:lstStyle>
            <a:lvl1pPr marL="0" indent="0">
              <a:buNone/>
              <a:defRPr sz="2400" b="1" i="0">
                <a:solidFill>
                  <a:srgbClr val="31284E"/>
                </a:solidFill>
                <a:latin typeface="Raleway SemiBold" panose="020B0503030101060003" pitchFamily="34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Add Text Here</a:t>
            </a:r>
          </a:p>
        </p:txBody>
      </p:sp>
      <p:pic>
        <p:nvPicPr>
          <p:cNvPr id="11" name="Picture 10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B7465CA9-8CE2-D9CE-F500-92F604EBD2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5513" y="-699035"/>
            <a:ext cx="3136900" cy="2628900"/>
          </a:xfrm>
          <a:prstGeom prst="rect">
            <a:avLst/>
          </a:prstGeom>
        </p:spPr>
      </p:pic>
      <p:pic>
        <p:nvPicPr>
          <p:cNvPr id="13" name="Picture 12" descr="A purple hexagon with white border&#10;&#10;Description automatically generated">
            <a:extLst>
              <a:ext uri="{FF2B5EF4-FFF2-40B4-BE49-F238E27FC236}">
                <a16:creationId xmlns:a16="http://schemas.microsoft.com/office/drawing/2014/main" id="{9BB4D2EF-9558-F0CF-AE67-29318D87C0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612" y="2103437"/>
            <a:ext cx="1054100" cy="1200150"/>
          </a:xfrm>
          <a:prstGeom prst="rect">
            <a:avLst/>
          </a:prstGeom>
        </p:spPr>
      </p:pic>
      <p:pic>
        <p:nvPicPr>
          <p:cNvPr id="14" name="Picture 13" descr="A purple hexagon with white border&#10;&#10;Description automatically generated">
            <a:extLst>
              <a:ext uri="{FF2B5EF4-FFF2-40B4-BE49-F238E27FC236}">
                <a16:creationId xmlns:a16="http://schemas.microsoft.com/office/drawing/2014/main" id="{72348B77-58A4-001B-2AFF-5CD477EDB53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612" y="3528200"/>
            <a:ext cx="1054100" cy="1200150"/>
          </a:xfrm>
          <a:prstGeom prst="rect">
            <a:avLst/>
          </a:prstGeom>
        </p:spPr>
      </p:pic>
      <p:pic>
        <p:nvPicPr>
          <p:cNvPr id="15" name="Picture 14" descr="A purple hexagon with white border&#10;&#10;Description automatically generated">
            <a:extLst>
              <a:ext uri="{FF2B5EF4-FFF2-40B4-BE49-F238E27FC236}">
                <a16:creationId xmlns:a16="http://schemas.microsoft.com/office/drawing/2014/main" id="{CFC6C0BC-11CB-27A3-D023-5426838A7D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612" y="5059289"/>
            <a:ext cx="1054100" cy="1200150"/>
          </a:xfrm>
          <a:prstGeom prst="rect">
            <a:avLst/>
          </a:prstGeom>
        </p:spPr>
      </p:pic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CFD5DB7A-4649-D22D-176F-9107158CB1D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48724" y="2535144"/>
            <a:ext cx="3971076" cy="336735"/>
          </a:xfrm>
        </p:spPr>
        <p:txBody>
          <a:bodyPr anchor="b">
            <a:normAutofit/>
          </a:bodyPr>
          <a:lstStyle>
            <a:lvl1pPr marL="0" indent="0">
              <a:buNone/>
              <a:defRPr sz="1600" b="0" i="0">
                <a:solidFill>
                  <a:srgbClr val="31284E"/>
                </a:solidFill>
                <a:latin typeface="Raleway SemiBold" panose="020B0503030101060003" pitchFamily="34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9342392E-B221-84BA-564E-513B07C582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48724" y="3959907"/>
            <a:ext cx="3971076" cy="336735"/>
          </a:xfrm>
        </p:spPr>
        <p:txBody>
          <a:bodyPr anchor="b">
            <a:normAutofit/>
          </a:bodyPr>
          <a:lstStyle>
            <a:lvl1pPr marL="0" indent="0">
              <a:buNone/>
              <a:defRPr sz="1600" b="0" i="0">
                <a:solidFill>
                  <a:srgbClr val="31284E"/>
                </a:solidFill>
                <a:latin typeface="Raleway SemiBold" panose="020B0503030101060003" pitchFamily="34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7F4B0566-4FD3-87DB-62A8-373231777B4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48724" y="5469732"/>
            <a:ext cx="3971076" cy="336735"/>
          </a:xfrm>
        </p:spPr>
        <p:txBody>
          <a:bodyPr anchor="b">
            <a:normAutofit/>
          </a:bodyPr>
          <a:lstStyle>
            <a:lvl1pPr marL="0" indent="0">
              <a:buNone/>
              <a:defRPr sz="1600" b="0" i="0">
                <a:solidFill>
                  <a:srgbClr val="31284E"/>
                </a:solidFill>
                <a:latin typeface="Raleway SemiBold" panose="020B0503030101060003" pitchFamily="34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9FE47C36-0DAD-C3DB-3FF7-A17C2CA888F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7114" y="2539740"/>
            <a:ext cx="910758" cy="332139"/>
          </a:xfrm>
        </p:spPr>
        <p:txBody>
          <a:bodyPr anchor="b">
            <a:noAutofit/>
          </a:bodyPr>
          <a:lstStyle>
            <a:lvl1pPr marL="0" indent="0" algn="ctr">
              <a:buNone/>
              <a:defRPr sz="2500" b="1" i="0">
                <a:solidFill>
                  <a:srgbClr val="FFC000"/>
                </a:solidFill>
                <a:latin typeface="Raleway" panose="020B0503030101060003" pitchFamily="34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00%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7C86C52A-6291-A50C-C229-0AF0C993DF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7114" y="3966204"/>
            <a:ext cx="910758" cy="332140"/>
          </a:xfrm>
        </p:spPr>
        <p:txBody>
          <a:bodyPr anchor="b">
            <a:noAutofit/>
          </a:bodyPr>
          <a:lstStyle>
            <a:lvl1pPr marL="0" indent="0" algn="ctr">
              <a:buNone/>
              <a:defRPr sz="2500" b="1" i="0">
                <a:solidFill>
                  <a:srgbClr val="FFC000"/>
                </a:solidFill>
                <a:latin typeface="Raleway" panose="020B0503030101060003" pitchFamily="34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00%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42778623-AE91-77BA-AA92-65566AD13FF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7114" y="5474964"/>
            <a:ext cx="910758" cy="332140"/>
          </a:xfrm>
        </p:spPr>
        <p:txBody>
          <a:bodyPr anchor="b">
            <a:noAutofit/>
          </a:bodyPr>
          <a:lstStyle>
            <a:lvl1pPr marL="0" indent="0" algn="ctr">
              <a:buNone/>
              <a:defRPr sz="2500" b="1" i="0">
                <a:solidFill>
                  <a:srgbClr val="FFC000"/>
                </a:solidFill>
                <a:latin typeface="Raleway" panose="020B0503030101060003" pitchFamily="34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00%</a:t>
            </a:r>
          </a:p>
        </p:txBody>
      </p:sp>
      <p:pic>
        <p:nvPicPr>
          <p:cNvPr id="22" name="Picture 21" descr="A purple hexagon with white border&#10;&#10;Description automatically generated">
            <a:extLst>
              <a:ext uri="{FF2B5EF4-FFF2-40B4-BE49-F238E27FC236}">
                <a16:creationId xmlns:a16="http://schemas.microsoft.com/office/drawing/2014/main" id="{87880D72-FA77-18B6-D65B-0B39F4D5BA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2622" y="2103437"/>
            <a:ext cx="1054100" cy="1200150"/>
          </a:xfrm>
          <a:prstGeom prst="rect">
            <a:avLst/>
          </a:prstGeom>
        </p:spPr>
      </p:pic>
      <p:pic>
        <p:nvPicPr>
          <p:cNvPr id="23" name="Picture 22" descr="A purple hexagon with white border&#10;&#10;Description automatically generated">
            <a:extLst>
              <a:ext uri="{FF2B5EF4-FFF2-40B4-BE49-F238E27FC236}">
                <a16:creationId xmlns:a16="http://schemas.microsoft.com/office/drawing/2014/main" id="{D48D56BD-1AAF-4DF2-D20C-BDD3198E955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2622" y="3528200"/>
            <a:ext cx="1054100" cy="1200150"/>
          </a:xfrm>
          <a:prstGeom prst="rect">
            <a:avLst/>
          </a:prstGeom>
        </p:spPr>
      </p:pic>
      <p:pic>
        <p:nvPicPr>
          <p:cNvPr id="24" name="Picture 23" descr="A purple hexagon with white border&#10;&#10;Description automatically generated">
            <a:extLst>
              <a:ext uri="{FF2B5EF4-FFF2-40B4-BE49-F238E27FC236}">
                <a16:creationId xmlns:a16="http://schemas.microsoft.com/office/drawing/2014/main" id="{3C5BFD10-061E-3B6E-8985-6A0395579E0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2622" y="5059289"/>
            <a:ext cx="1054100" cy="1200150"/>
          </a:xfrm>
          <a:prstGeom prst="rect">
            <a:avLst/>
          </a:prstGeom>
        </p:spPr>
      </p:pic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CE4D1E98-FDFB-138A-17AA-565B7AF43F9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64734" y="2535144"/>
            <a:ext cx="3971076" cy="336735"/>
          </a:xfrm>
        </p:spPr>
        <p:txBody>
          <a:bodyPr anchor="b">
            <a:normAutofit/>
          </a:bodyPr>
          <a:lstStyle>
            <a:lvl1pPr marL="0" indent="0">
              <a:buNone/>
              <a:defRPr sz="1600" b="0" i="0">
                <a:solidFill>
                  <a:srgbClr val="31284E"/>
                </a:solidFill>
                <a:latin typeface="Raleway SemiBold" panose="020B0503030101060003" pitchFamily="34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6E957EA5-1D24-9372-1E64-3B7E72A1FFC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64734" y="3959907"/>
            <a:ext cx="3971076" cy="336735"/>
          </a:xfrm>
        </p:spPr>
        <p:txBody>
          <a:bodyPr anchor="b">
            <a:normAutofit/>
          </a:bodyPr>
          <a:lstStyle>
            <a:lvl1pPr marL="0" indent="0">
              <a:buNone/>
              <a:defRPr sz="1600" b="0" i="0">
                <a:solidFill>
                  <a:srgbClr val="31284E"/>
                </a:solidFill>
                <a:latin typeface="Raleway SemiBold" panose="020B0503030101060003" pitchFamily="34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D3A36F24-E85F-E0F6-E833-56CAC5860F0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164734" y="5469732"/>
            <a:ext cx="3971076" cy="336735"/>
          </a:xfrm>
        </p:spPr>
        <p:txBody>
          <a:bodyPr anchor="b">
            <a:normAutofit/>
          </a:bodyPr>
          <a:lstStyle>
            <a:lvl1pPr marL="0" indent="0">
              <a:buNone/>
              <a:defRPr sz="1600" b="0" i="0">
                <a:solidFill>
                  <a:srgbClr val="31284E"/>
                </a:solidFill>
                <a:latin typeface="Raleway SemiBold" panose="020B0503030101060003" pitchFamily="34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7F74F2CC-F820-EAEF-1CB4-B3D794A2767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23124" y="2539740"/>
            <a:ext cx="910758" cy="332140"/>
          </a:xfrm>
        </p:spPr>
        <p:txBody>
          <a:bodyPr anchor="b">
            <a:noAutofit/>
          </a:bodyPr>
          <a:lstStyle>
            <a:lvl1pPr marL="0" indent="0" algn="ctr">
              <a:buNone/>
              <a:defRPr sz="2500" b="1" i="0">
                <a:solidFill>
                  <a:srgbClr val="FFC000"/>
                </a:solidFill>
                <a:latin typeface="Raleway" panose="020B0503030101060003" pitchFamily="34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00%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589013BE-13F1-2C76-6504-A90BA26E06D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23124" y="3966204"/>
            <a:ext cx="910758" cy="332140"/>
          </a:xfrm>
        </p:spPr>
        <p:txBody>
          <a:bodyPr anchor="b">
            <a:noAutofit/>
          </a:bodyPr>
          <a:lstStyle>
            <a:lvl1pPr marL="0" indent="0" algn="ctr">
              <a:buNone/>
              <a:defRPr sz="2500" b="1" i="0">
                <a:solidFill>
                  <a:srgbClr val="FFC000"/>
                </a:solidFill>
                <a:latin typeface="Raleway" panose="020B0503030101060003" pitchFamily="34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00%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887D5C78-9E60-6B5D-89AA-0D677ECA7BA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23124" y="5474964"/>
            <a:ext cx="910758" cy="332140"/>
          </a:xfrm>
        </p:spPr>
        <p:txBody>
          <a:bodyPr anchor="b">
            <a:noAutofit/>
          </a:bodyPr>
          <a:lstStyle>
            <a:lvl1pPr marL="0" indent="0" algn="ctr">
              <a:buNone/>
              <a:defRPr sz="2500" b="1" i="0">
                <a:solidFill>
                  <a:srgbClr val="FFC000"/>
                </a:solidFill>
                <a:latin typeface="Raleway" panose="020B0503030101060003" pitchFamily="34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00%</a:t>
            </a:r>
          </a:p>
        </p:txBody>
      </p:sp>
    </p:spTree>
    <p:extLst>
      <p:ext uri="{BB962C8B-B14F-4D97-AF65-F5344CB8AC3E}">
        <p14:creationId xmlns:p14="http://schemas.microsoft.com/office/powerpoint/2010/main" val="2429173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rning Sig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blue background with a white border&#10;&#10;Description automatically generated with medium confidence">
            <a:extLst>
              <a:ext uri="{FF2B5EF4-FFF2-40B4-BE49-F238E27FC236}">
                <a16:creationId xmlns:a16="http://schemas.microsoft.com/office/drawing/2014/main" id="{1E8ABECD-B8CF-7C64-A6B9-9DA1F8C495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5D4D3C1-C385-8B4E-B11D-55504D115A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rgbClr val="31284E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8" name="Picture 7" descr="A yellow face with a sad face on a purple hexagon&#10;&#10;Description automatically generated">
            <a:extLst>
              <a:ext uri="{FF2B5EF4-FFF2-40B4-BE49-F238E27FC236}">
                <a16:creationId xmlns:a16="http://schemas.microsoft.com/office/drawing/2014/main" id="{14DF0ADA-4D4A-399C-6BE0-755186998A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612" y="1685614"/>
            <a:ext cx="894652" cy="10277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A22735-4F3F-0A49-97A2-9D1D30216FE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6612" y="2904814"/>
            <a:ext cx="894652" cy="10277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F52FB47-F9A3-9FEB-5875-513ABCAF29F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6612" y="4184974"/>
            <a:ext cx="894652" cy="10277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79AF41A-C6C6-6F27-BEA9-9FE7629F6CC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6612" y="5465134"/>
            <a:ext cx="894652" cy="1027740"/>
          </a:xfrm>
          <a:prstGeom prst="rect">
            <a:avLst/>
          </a:prstGeom>
        </p:spPr>
      </p:pic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45939DC2-BD41-3DCC-6215-18194AD2E23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63380" y="1995843"/>
            <a:ext cx="3971076" cy="336735"/>
          </a:xfrm>
        </p:spPr>
        <p:txBody>
          <a:bodyPr anchor="b">
            <a:normAutofit/>
          </a:bodyPr>
          <a:lstStyle>
            <a:lvl1pPr marL="0" indent="0">
              <a:buNone/>
              <a:defRPr sz="1600" b="0" i="0">
                <a:solidFill>
                  <a:srgbClr val="31284E"/>
                </a:solidFill>
                <a:latin typeface="Raleway SemiBold" panose="020B0503030101060003" pitchFamily="34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623EB6B4-CCDB-A904-65E8-1B157347413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63380" y="3227235"/>
            <a:ext cx="3971076" cy="336735"/>
          </a:xfrm>
        </p:spPr>
        <p:txBody>
          <a:bodyPr anchor="b">
            <a:normAutofit/>
          </a:bodyPr>
          <a:lstStyle>
            <a:lvl1pPr marL="0" indent="0">
              <a:buNone/>
              <a:defRPr sz="1600" b="0" i="0">
                <a:solidFill>
                  <a:srgbClr val="31284E"/>
                </a:solidFill>
                <a:latin typeface="Raleway SemiBold" panose="020B0503030101060003" pitchFamily="34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B4B0BD88-DC32-E5F4-04CE-54D2CD87879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63380" y="4495203"/>
            <a:ext cx="3971076" cy="336735"/>
          </a:xfrm>
        </p:spPr>
        <p:txBody>
          <a:bodyPr anchor="b">
            <a:normAutofit/>
          </a:bodyPr>
          <a:lstStyle>
            <a:lvl1pPr marL="0" indent="0">
              <a:buNone/>
              <a:defRPr sz="1600" b="0" i="0">
                <a:solidFill>
                  <a:srgbClr val="31284E"/>
                </a:solidFill>
                <a:latin typeface="Raleway SemiBold" panose="020B0503030101060003" pitchFamily="34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BE1F2F12-434B-01DD-B519-73E60F19746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63380" y="5741257"/>
            <a:ext cx="3971076" cy="336735"/>
          </a:xfrm>
        </p:spPr>
        <p:txBody>
          <a:bodyPr anchor="b">
            <a:normAutofit/>
          </a:bodyPr>
          <a:lstStyle>
            <a:lvl1pPr marL="0" indent="0">
              <a:buNone/>
              <a:defRPr sz="1600" b="0" i="0">
                <a:solidFill>
                  <a:srgbClr val="31284E"/>
                </a:solidFill>
                <a:latin typeface="Raleway SemiBold" panose="020B0503030101060003" pitchFamily="34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Add Text Here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7C7A5DE-5180-C0DB-1951-27B55C7BCED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37668" y="1685614"/>
            <a:ext cx="894652" cy="10277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84B2BF4-8C72-6CBA-E542-126327BF889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37668" y="2904814"/>
            <a:ext cx="894652" cy="102774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98C7F28-A0FD-AB40-0500-B93D1C918A6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37668" y="4184974"/>
            <a:ext cx="894652" cy="1027740"/>
          </a:xfrm>
          <a:prstGeom prst="rect">
            <a:avLst/>
          </a:prstGeom>
        </p:spPr>
      </p:pic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75C009B2-7B53-AD57-5905-1EA0CCD393E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64436" y="1995843"/>
            <a:ext cx="3971076" cy="336735"/>
          </a:xfrm>
        </p:spPr>
        <p:txBody>
          <a:bodyPr anchor="b">
            <a:normAutofit/>
          </a:bodyPr>
          <a:lstStyle>
            <a:lvl1pPr marL="0" indent="0">
              <a:buNone/>
              <a:defRPr sz="1600" b="0" i="0">
                <a:solidFill>
                  <a:srgbClr val="31284E"/>
                </a:solidFill>
                <a:latin typeface="Raleway SemiBold" panose="020B0503030101060003" pitchFamily="34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4D28F94A-4C8B-AAB8-5EAC-9A06D5471AC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64436" y="3227235"/>
            <a:ext cx="3971076" cy="336735"/>
          </a:xfrm>
        </p:spPr>
        <p:txBody>
          <a:bodyPr anchor="b">
            <a:normAutofit/>
          </a:bodyPr>
          <a:lstStyle>
            <a:lvl1pPr marL="0" indent="0">
              <a:buNone/>
              <a:defRPr sz="1600" b="0" i="0">
                <a:solidFill>
                  <a:srgbClr val="31284E"/>
                </a:solidFill>
                <a:latin typeface="Raleway SemiBold" panose="020B0503030101060003" pitchFamily="34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B81966BD-9103-8B2C-A8FB-786926FC057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64436" y="4495203"/>
            <a:ext cx="3971076" cy="336735"/>
          </a:xfrm>
        </p:spPr>
        <p:txBody>
          <a:bodyPr anchor="b">
            <a:normAutofit/>
          </a:bodyPr>
          <a:lstStyle>
            <a:lvl1pPr marL="0" indent="0">
              <a:buNone/>
              <a:defRPr sz="1600" b="0" i="0">
                <a:solidFill>
                  <a:srgbClr val="31284E"/>
                </a:solidFill>
                <a:latin typeface="Raleway SemiBold" panose="020B0503030101060003" pitchFamily="34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Add Text Here</a:t>
            </a:r>
          </a:p>
        </p:txBody>
      </p:sp>
    </p:spTree>
    <p:extLst>
      <p:ext uri="{BB962C8B-B14F-4D97-AF65-F5344CB8AC3E}">
        <p14:creationId xmlns:p14="http://schemas.microsoft.com/office/powerpoint/2010/main" val="15516110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Sli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2516E60-7CAB-9D9D-226B-3A13C64AF0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1" y="0"/>
            <a:ext cx="12185647" cy="686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965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versation Sentenc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oup of people looking at their phones&#10;&#10;Description automatically generated">
            <a:extLst>
              <a:ext uri="{FF2B5EF4-FFF2-40B4-BE49-F238E27FC236}">
                <a16:creationId xmlns:a16="http://schemas.microsoft.com/office/drawing/2014/main" id="{E2516E60-7CAB-9D9D-226B-3A13C64AF0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A9F4010-DB8E-FD57-BF81-80A696C1F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2833131"/>
            <a:ext cx="8569452" cy="1325563"/>
          </a:xfrm>
        </p:spPr>
        <p:txBody>
          <a:bodyPr/>
          <a:lstStyle>
            <a:lvl1pPr>
              <a:defRPr>
                <a:solidFill>
                  <a:srgbClr val="31284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68BE2389-5168-F904-AAB0-D0EF6ADC27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7700" y="4158694"/>
            <a:ext cx="5021580" cy="388922"/>
          </a:xfrm>
        </p:spPr>
        <p:txBody>
          <a:bodyPr anchor="b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600" b="0" i="0">
                <a:solidFill>
                  <a:srgbClr val="31284E"/>
                </a:solidFill>
                <a:latin typeface="Raleway SemiBold" panose="020B0503030101060003" pitchFamily="34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0DAA86FB-3523-662E-D4A7-55E6A2B4730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21908" y="4158694"/>
            <a:ext cx="5021580" cy="388922"/>
          </a:xfrm>
        </p:spPr>
        <p:txBody>
          <a:bodyPr anchor="b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600" b="0" i="0">
                <a:solidFill>
                  <a:srgbClr val="31284E"/>
                </a:solidFill>
                <a:latin typeface="Raleway SemiBold" panose="020B0503030101060003" pitchFamily="34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Add Text Here</a:t>
            </a:r>
          </a:p>
        </p:txBody>
      </p:sp>
    </p:spTree>
    <p:extLst>
      <p:ext uri="{BB962C8B-B14F-4D97-AF65-F5344CB8AC3E}">
        <p14:creationId xmlns:p14="http://schemas.microsoft.com/office/powerpoint/2010/main" val="35135455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Slide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wearing headphones&#10;&#10;Description automatically generated">
            <a:extLst>
              <a:ext uri="{FF2B5EF4-FFF2-40B4-BE49-F238E27FC236}">
                <a16:creationId xmlns:a16="http://schemas.microsoft.com/office/drawing/2014/main" id="{12FDD834-4F67-4C30-A4A4-93CA47A193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573E8849-D974-557F-AEE5-5381CB0E7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2296604"/>
            <a:ext cx="5448300" cy="1325563"/>
          </a:xfrm>
        </p:spPr>
        <p:txBody>
          <a:bodyPr/>
          <a:lstStyle>
            <a:lvl1pPr>
              <a:defRPr>
                <a:solidFill>
                  <a:srgbClr val="FFC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7F8CD166-5F39-0F14-D097-26A29A883B5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7700" y="3952273"/>
            <a:ext cx="5448300" cy="375887"/>
          </a:xfrm>
        </p:spPr>
        <p:txBody>
          <a:bodyPr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 b="0" i="0">
                <a:solidFill>
                  <a:schemeClr val="bg1"/>
                </a:solidFill>
                <a:latin typeface="Raleway SemiBold" panose="020B0503030101060003" pitchFamily="34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Add Text Here</a:t>
            </a:r>
          </a:p>
        </p:txBody>
      </p:sp>
    </p:spTree>
    <p:extLst>
      <p:ext uri="{BB962C8B-B14F-4D97-AF65-F5344CB8AC3E}">
        <p14:creationId xmlns:p14="http://schemas.microsoft.com/office/powerpoint/2010/main" val="2020199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ue/False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looking at a tablet&#10;&#10;Description automatically generated">
            <a:extLst>
              <a:ext uri="{FF2B5EF4-FFF2-40B4-BE49-F238E27FC236}">
                <a16:creationId xmlns:a16="http://schemas.microsoft.com/office/drawing/2014/main" id="{4CFE85FF-4917-BB4B-A5E9-38B18E0BD3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842" y="0"/>
            <a:ext cx="12185650" cy="686157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D71C9A4-7584-056E-A881-5EFA5A0A94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80276" y="2766219"/>
            <a:ext cx="4728972" cy="662782"/>
          </a:xfrm>
        </p:spPr>
        <p:txBody>
          <a:bodyPr/>
          <a:lstStyle>
            <a:lvl1pPr>
              <a:defRPr>
                <a:solidFill>
                  <a:srgbClr val="31284E"/>
                </a:solidFill>
              </a:defRPr>
            </a:lvl1pPr>
          </a:lstStyle>
          <a:p>
            <a:r>
              <a:rPr lang="en-US" b="1" dirty="0">
                <a:solidFill>
                  <a:srgbClr val="31284E"/>
                </a:solidFill>
                <a:effectLst/>
                <a:latin typeface="Raleway" panose="020B0503030101060003" pitchFamily="34" charset="77"/>
              </a:rPr>
              <a:t>Title Here</a:t>
            </a:r>
            <a:endParaRPr lang="en-US" dirty="0">
              <a:solidFill>
                <a:srgbClr val="31284E"/>
              </a:solidFill>
              <a:effectLst/>
              <a:latin typeface="Raleway" panose="020B0503030101060003" pitchFamily="34" charset="77"/>
            </a:endParaRP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5788171E-8C52-1E71-3888-02C99B60AE0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80276" y="3653791"/>
            <a:ext cx="4728972" cy="479297"/>
          </a:xfrm>
        </p:spPr>
        <p:txBody>
          <a:bodyPr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2800" b="0" i="0">
                <a:solidFill>
                  <a:srgbClr val="31284E"/>
                </a:solidFill>
                <a:latin typeface="Raleway SemiBold" panose="020B0503030101060003" pitchFamily="34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Add Text Here</a:t>
            </a:r>
          </a:p>
        </p:txBody>
      </p:sp>
    </p:spTree>
    <p:extLst>
      <p:ext uri="{BB962C8B-B14F-4D97-AF65-F5344CB8AC3E}">
        <p14:creationId xmlns:p14="http://schemas.microsoft.com/office/powerpoint/2010/main" val="1840599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EB758D-C7D9-E48A-86C2-007A84396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4E3C6A-52AB-A334-A522-4E426075B1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9996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5" r:id="rId5"/>
    <p:sldLayoutId id="2147483663" r:id="rId6"/>
    <p:sldLayoutId id="2147483656" r:id="rId7"/>
    <p:sldLayoutId id="2147483657" r:id="rId8"/>
    <p:sldLayoutId id="2147483658" r:id="rId9"/>
    <p:sldLayoutId id="2147483660" r:id="rId10"/>
    <p:sldLayoutId id="2147483661" r:id="rId11"/>
    <p:sldLayoutId id="2147483662" r:id="rId12"/>
    <p:sldLayoutId id="214748365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Raleway" panose="020B05030301010600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i="0" kern="1200">
          <a:solidFill>
            <a:schemeClr val="tx1"/>
          </a:solidFill>
          <a:latin typeface="Raleway SemiBold" panose="020B0503030101060003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Raleway Medium" panose="020B0503030101060003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Raleway Medium" panose="020B0503030101060003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Raleway" panose="020B0503030101060003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Raleway" panose="020B05030301010600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C51FB-FF05-2976-B323-334090CF8E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5638" y="3781942"/>
            <a:ext cx="5741276" cy="1574911"/>
          </a:xfrm>
        </p:spPr>
        <p:txBody>
          <a:bodyPr>
            <a:normAutofit fontScale="90000"/>
          </a:bodyPr>
          <a:lstStyle/>
          <a:p>
            <a:r>
              <a:rPr lang="en-US" dirty="0"/>
              <a:t>Help Prevent Youth Gambling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41BDD3-D3B0-224A-0604-C3626726CD3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5638" y="932793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818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E7869871-0D1A-B70A-3013-911652F597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7381" y="4284616"/>
            <a:ext cx="10337239" cy="1193074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4000" b="1" dirty="0">
                <a:solidFill>
                  <a:srgbClr val="31284E"/>
                </a:solidFill>
                <a:effectLst/>
              </a:rPr>
              <a:t>Spending money on things you want is better than losing it all on a bet.</a:t>
            </a:r>
          </a:p>
        </p:txBody>
      </p:sp>
      <p:pic>
        <p:nvPicPr>
          <p:cNvPr id="7" name="Picture 6" descr="A yellow hexagon with a exclamation mark&#10;&#10;Description automatically generated">
            <a:extLst>
              <a:ext uri="{FF2B5EF4-FFF2-40B4-BE49-F238E27FC236}">
                <a16:creationId xmlns:a16="http://schemas.microsoft.com/office/drawing/2014/main" id="{E453AD24-A9BA-DE9A-E074-C5F2C93001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1969" y="2183105"/>
            <a:ext cx="1208062" cy="130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2795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hexagon with a exclamation mark&#10;&#10;Description automatically generated">
            <a:extLst>
              <a:ext uri="{FF2B5EF4-FFF2-40B4-BE49-F238E27FC236}">
                <a16:creationId xmlns:a16="http://schemas.microsoft.com/office/drawing/2014/main" id="{B8E7457D-06DE-F8AC-C8EE-5C100D45C2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1969" y="2183105"/>
            <a:ext cx="1208062" cy="1307460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D0735FC7-4838-8D11-CB4F-8A35DC3065AB}"/>
              </a:ext>
            </a:extLst>
          </p:cNvPr>
          <p:cNvSpPr txBox="1">
            <a:spLocks/>
          </p:cNvSpPr>
          <p:nvPr/>
        </p:nvSpPr>
        <p:spPr>
          <a:xfrm>
            <a:off x="927381" y="4015826"/>
            <a:ext cx="10337239" cy="186363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31284E"/>
                </a:solidFill>
                <a:latin typeface="Raleway SemiBold" panose="020B0503030101060003" pitchFamily="34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Raleway Medium" panose="020B0503030101060003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chemeClr val="tx1"/>
                </a:solidFill>
                <a:latin typeface="Raleway Medium" panose="020B0503030101060003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i="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i="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4000" b="1" dirty="0"/>
              <a:t>The risks of gambling are just as real </a:t>
            </a:r>
            <a:br>
              <a:rPr lang="en-US" sz="4000" b="1" dirty="0"/>
            </a:br>
            <a:r>
              <a:rPr lang="en-US" sz="4000" b="1" dirty="0"/>
              <a:t>as the dangers of vaping, drug, and alcohol use.</a:t>
            </a:r>
          </a:p>
        </p:txBody>
      </p:sp>
    </p:spTree>
    <p:extLst>
      <p:ext uri="{BB962C8B-B14F-4D97-AF65-F5344CB8AC3E}">
        <p14:creationId xmlns:p14="http://schemas.microsoft.com/office/powerpoint/2010/main" val="13751195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hexagon with a exclamation mark&#10;&#10;Description automatically generated">
            <a:extLst>
              <a:ext uri="{FF2B5EF4-FFF2-40B4-BE49-F238E27FC236}">
                <a16:creationId xmlns:a16="http://schemas.microsoft.com/office/drawing/2014/main" id="{B8E7457D-06DE-F8AC-C8EE-5C100D45C2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1969" y="2183105"/>
            <a:ext cx="1208062" cy="1307460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FE8B816-59FD-7454-B424-68510A58C99A}"/>
              </a:ext>
            </a:extLst>
          </p:cNvPr>
          <p:cNvSpPr txBox="1">
            <a:spLocks/>
          </p:cNvSpPr>
          <p:nvPr/>
        </p:nvSpPr>
        <p:spPr>
          <a:xfrm>
            <a:off x="927381" y="4290583"/>
            <a:ext cx="10337239" cy="11261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31284E"/>
                </a:solidFill>
                <a:latin typeface="Raleway SemiBold" panose="020B0503030101060003" pitchFamily="34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Raleway Medium" panose="020B0503030101060003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chemeClr val="tx1"/>
                </a:solidFill>
                <a:latin typeface="Raleway Medium" panose="020B0503030101060003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i="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i="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4000" b="1" dirty="0"/>
              <a:t>Speak up if you suspect gambling</a:t>
            </a:r>
            <a:br>
              <a:rPr lang="en-US" sz="4000" b="1" dirty="0"/>
            </a:br>
            <a:r>
              <a:rPr lang="en-US" sz="4000" b="1" dirty="0"/>
              <a:t>is affecting a friend or classmate.</a:t>
            </a:r>
          </a:p>
        </p:txBody>
      </p:sp>
    </p:spTree>
    <p:extLst>
      <p:ext uri="{BB962C8B-B14F-4D97-AF65-F5344CB8AC3E}">
        <p14:creationId xmlns:p14="http://schemas.microsoft.com/office/powerpoint/2010/main" val="17285629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hexagon with a exclamation mark&#10;&#10;Description automatically generated">
            <a:extLst>
              <a:ext uri="{FF2B5EF4-FFF2-40B4-BE49-F238E27FC236}">
                <a16:creationId xmlns:a16="http://schemas.microsoft.com/office/drawing/2014/main" id="{B8E7457D-06DE-F8AC-C8EE-5C100D45C2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1969" y="2183105"/>
            <a:ext cx="1208062" cy="1307460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FF901329-C4C9-D55E-986B-B74AABA5B239}"/>
              </a:ext>
            </a:extLst>
          </p:cNvPr>
          <p:cNvSpPr txBox="1">
            <a:spLocks/>
          </p:cNvSpPr>
          <p:nvPr/>
        </p:nvSpPr>
        <p:spPr>
          <a:xfrm>
            <a:off x="927381" y="4299292"/>
            <a:ext cx="10337239" cy="119307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31284E"/>
                </a:solidFill>
                <a:latin typeface="Raleway SemiBold" panose="020B0503030101060003" pitchFamily="34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Raleway Medium" panose="020B0503030101060003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chemeClr val="tx1"/>
                </a:solidFill>
                <a:latin typeface="Raleway Medium" panose="020B0503030101060003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i="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i="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4000" b="1" dirty="0"/>
              <a:t>Work with a parent or trusted adult to set limits to manage your screen time.</a:t>
            </a:r>
          </a:p>
        </p:txBody>
      </p:sp>
    </p:spTree>
    <p:extLst>
      <p:ext uri="{BB962C8B-B14F-4D97-AF65-F5344CB8AC3E}">
        <p14:creationId xmlns:p14="http://schemas.microsoft.com/office/powerpoint/2010/main" val="24992019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hexagon with a exclamation mark&#10;&#10;Description automatically generated">
            <a:extLst>
              <a:ext uri="{FF2B5EF4-FFF2-40B4-BE49-F238E27FC236}">
                <a16:creationId xmlns:a16="http://schemas.microsoft.com/office/drawing/2014/main" id="{B8E7457D-06DE-F8AC-C8EE-5C100D45C2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1969" y="2183105"/>
            <a:ext cx="1208062" cy="1307460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37EF8DA-B15A-F341-3FC9-1A65C77F0D7B}"/>
              </a:ext>
            </a:extLst>
          </p:cNvPr>
          <p:cNvSpPr txBox="1">
            <a:spLocks/>
          </p:cNvSpPr>
          <p:nvPr/>
        </p:nvSpPr>
        <p:spPr>
          <a:xfrm>
            <a:off x="927381" y="4275909"/>
            <a:ext cx="10337239" cy="119307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31284E"/>
                </a:solidFill>
                <a:latin typeface="Raleway SemiBold" panose="020B0503030101060003" pitchFamily="34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Raleway Medium" panose="020B0503030101060003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chemeClr val="tx1"/>
                </a:solidFill>
                <a:latin typeface="Raleway Medium" panose="020B0503030101060003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i="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i="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4000" b="1" dirty="0"/>
              <a:t>Explore other interests like sports,</a:t>
            </a:r>
            <a:br>
              <a:rPr lang="en-US" sz="4000" b="1" dirty="0"/>
            </a:br>
            <a:r>
              <a:rPr lang="en-US" sz="4000" b="1" dirty="0"/>
              <a:t>music, or reading.</a:t>
            </a:r>
          </a:p>
        </p:txBody>
      </p:sp>
    </p:spTree>
    <p:extLst>
      <p:ext uri="{BB962C8B-B14F-4D97-AF65-F5344CB8AC3E}">
        <p14:creationId xmlns:p14="http://schemas.microsoft.com/office/powerpoint/2010/main" val="20215222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DE4C5DD9-9D28-DD32-62AA-092F930BB56C}"/>
              </a:ext>
            </a:extLst>
          </p:cNvPr>
          <p:cNvSpPr txBox="1">
            <a:spLocks/>
          </p:cNvSpPr>
          <p:nvPr/>
        </p:nvSpPr>
        <p:spPr>
          <a:xfrm>
            <a:off x="927381" y="4293355"/>
            <a:ext cx="10337239" cy="119307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31284E"/>
                </a:solidFill>
                <a:latin typeface="Raleway SemiBold" panose="020B0503030101060003" pitchFamily="34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Raleway Medium" panose="020B0503030101060003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chemeClr val="tx1"/>
                </a:solidFill>
                <a:latin typeface="Raleway Medium" panose="020B0503030101060003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i="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i="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4000" b="1" dirty="0"/>
              <a:t>Have “digital detox” days with your friends or family.</a:t>
            </a:r>
          </a:p>
        </p:txBody>
      </p:sp>
      <p:pic>
        <p:nvPicPr>
          <p:cNvPr id="9" name="Picture 8" descr="A yellow hexagon with a exclamation mark&#10;&#10;Description automatically generated">
            <a:extLst>
              <a:ext uri="{FF2B5EF4-FFF2-40B4-BE49-F238E27FC236}">
                <a16:creationId xmlns:a16="http://schemas.microsoft.com/office/drawing/2014/main" id="{2C65CE74-A74C-AF23-C11B-852C2FDF43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1969" y="2183105"/>
            <a:ext cx="1208062" cy="130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5532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71264-4B7E-B022-547B-4982E5A5B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2186876"/>
            <a:ext cx="5448300" cy="1325563"/>
          </a:xfrm>
        </p:spPr>
        <p:txBody>
          <a:bodyPr>
            <a:noAutofit/>
          </a:bodyPr>
          <a:lstStyle/>
          <a:p>
            <a:r>
              <a:rPr lang="en-US" sz="6000" dirty="0"/>
              <a:t>Putting it </a:t>
            </a:r>
            <a:br>
              <a:rPr lang="en-US" sz="6000" dirty="0"/>
            </a:br>
            <a:r>
              <a:rPr lang="en-US" sz="6000" dirty="0"/>
              <a:t>Into Practice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0AE8BF-7E56-ADD9-EB89-6C718A6ADC9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7700" y="3842545"/>
            <a:ext cx="5448300" cy="936719"/>
          </a:xfrm>
        </p:spPr>
        <p:txBody>
          <a:bodyPr>
            <a:noAutofit/>
          </a:bodyPr>
          <a:lstStyle/>
          <a:p>
            <a:r>
              <a:rPr lang="en-US" sz="3000" dirty="0"/>
              <a:t>Let’s do a hands on</a:t>
            </a:r>
            <a:br>
              <a:rPr lang="en-US" sz="3000" dirty="0"/>
            </a:br>
            <a:r>
              <a:rPr lang="en-US" sz="3000" dirty="0"/>
              <a:t>activity together. </a:t>
            </a:r>
          </a:p>
        </p:txBody>
      </p:sp>
    </p:spTree>
    <p:extLst>
      <p:ext uri="{BB962C8B-B14F-4D97-AF65-F5344CB8AC3E}">
        <p14:creationId xmlns:p14="http://schemas.microsoft.com/office/powerpoint/2010/main" val="19026330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46988-F874-D3D3-C201-C6A01A51D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0276" y="2951305"/>
            <a:ext cx="4728972" cy="662782"/>
          </a:xfrm>
        </p:spPr>
        <p:txBody>
          <a:bodyPr>
            <a:normAutofit fontScale="90000"/>
          </a:bodyPr>
          <a:lstStyle/>
          <a:p>
            <a:r>
              <a:rPr lang="en-US" dirty="0"/>
              <a:t>True or False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57C9F1-F280-BB97-C2CE-EF39AD8343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80276" y="3443398"/>
            <a:ext cx="4728972" cy="1165178"/>
          </a:xfrm>
        </p:spPr>
        <p:txBody>
          <a:bodyPr>
            <a:normAutofit/>
          </a:bodyPr>
          <a:lstStyle/>
          <a:p>
            <a:pPr>
              <a:lnSpc>
                <a:spcPts val="3660"/>
              </a:lnSpc>
            </a:pPr>
            <a:r>
              <a:rPr lang="en-US" dirty="0"/>
              <a:t>It’s harmless for children to gamble.</a:t>
            </a:r>
          </a:p>
        </p:txBody>
      </p:sp>
      <p:pic>
        <p:nvPicPr>
          <p:cNvPr id="5" name="Picture 4" descr="A yellow triangle with a question mark and exclamation marks&#10;&#10;Description automatically generated">
            <a:extLst>
              <a:ext uri="{FF2B5EF4-FFF2-40B4-BE49-F238E27FC236}">
                <a16:creationId xmlns:a16="http://schemas.microsoft.com/office/drawing/2014/main" id="{C0CDB531-5BDD-5D7C-911B-03C6CCED1B0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0276" y="1505186"/>
            <a:ext cx="1434008" cy="1286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4465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1B54C-E492-6DE4-720E-1A58F36F3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0276" y="1449483"/>
            <a:ext cx="4728972" cy="66278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703B82"/>
                </a:solidFill>
              </a:rPr>
              <a:t>False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354B36-E8BF-7177-7685-AE29051745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80276" y="2154175"/>
            <a:ext cx="4728972" cy="3551681"/>
          </a:xfrm>
        </p:spPr>
        <p:txBody>
          <a:bodyPr>
            <a:normAutofit/>
          </a:bodyPr>
          <a:lstStyle/>
          <a:p>
            <a:pPr>
              <a:lnSpc>
                <a:spcPts val="3660"/>
              </a:lnSpc>
            </a:pPr>
            <a:r>
              <a:rPr lang="en-US" dirty="0"/>
              <a:t>Gambling as a child may increase the likelihood of gambling in adulthood.</a:t>
            </a:r>
          </a:p>
          <a:p>
            <a:pPr>
              <a:lnSpc>
                <a:spcPts val="3660"/>
              </a:lnSpc>
            </a:pPr>
            <a:r>
              <a:rPr lang="en-US" dirty="0"/>
              <a:t>On average, those with </a:t>
            </a:r>
            <a:br>
              <a:rPr lang="en-US" dirty="0"/>
            </a:br>
            <a:r>
              <a:rPr lang="en-US" dirty="0"/>
              <a:t>a gambling disorder say they began gambling at about 10 years of age. </a:t>
            </a:r>
          </a:p>
        </p:txBody>
      </p:sp>
    </p:spTree>
    <p:extLst>
      <p:ext uri="{BB962C8B-B14F-4D97-AF65-F5344CB8AC3E}">
        <p14:creationId xmlns:p14="http://schemas.microsoft.com/office/powerpoint/2010/main" val="21633944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FDFC0-80BD-78EA-13E2-DA4B440D2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620" y="3321023"/>
            <a:ext cx="4728972" cy="662782"/>
          </a:xfrm>
        </p:spPr>
        <p:txBody>
          <a:bodyPr>
            <a:normAutofit fontScale="90000"/>
          </a:bodyPr>
          <a:lstStyle/>
          <a:p>
            <a:r>
              <a:rPr lang="en-US" dirty="0"/>
              <a:t>True or False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F50E70-2D86-36EF-8DC6-470995A360A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9620" y="3985934"/>
            <a:ext cx="4728972" cy="550439"/>
          </a:xfrm>
        </p:spPr>
        <p:txBody>
          <a:bodyPr>
            <a:normAutofit/>
          </a:bodyPr>
          <a:lstStyle/>
          <a:p>
            <a:pPr>
              <a:lnSpc>
                <a:spcPts val="3660"/>
              </a:lnSpc>
            </a:pPr>
            <a:r>
              <a:rPr lang="en-US" dirty="0"/>
              <a:t>In-app purchases are safe.</a:t>
            </a:r>
          </a:p>
        </p:txBody>
      </p:sp>
      <p:pic>
        <p:nvPicPr>
          <p:cNvPr id="5" name="Picture 4" descr="A yellow triangle with a question mark and exclamation marks&#10;&#10;Description automatically generated">
            <a:extLst>
              <a:ext uri="{FF2B5EF4-FFF2-40B4-BE49-F238E27FC236}">
                <a16:creationId xmlns:a16="http://schemas.microsoft.com/office/drawing/2014/main" id="{3AF96AC3-2FEA-E2F1-DF77-B84CFF998CE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620" y="1895067"/>
            <a:ext cx="1434008" cy="1286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2544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children looking at a computer&#10;&#10;Description automatically generated">
            <a:extLst>
              <a:ext uri="{FF2B5EF4-FFF2-40B4-BE49-F238E27FC236}">
                <a16:creationId xmlns:a16="http://schemas.microsoft.com/office/drawing/2014/main" id="{21DF8351-3B61-114D-5D40-CC2484F069B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314D2B-0B2D-6BD4-5310-92D9E02BD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58944"/>
            <a:ext cx="10515600" cy="3140112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rgbClr val="31284E"/>
                </a:solidFill>
              </a:rPr>
              <a:t>What to Know </a:t>
            </a:r>
            <a:br>
              <a:rPr lang="en-US" sz="6000" dirty="0">
                <a:solidFill>
                  <a:srgbClr val="31284E"/>
                </a:solidFill>
              </a:rPr>
            </a:br>
            <a:r>
              <a:rPr lang="en-US" sz="6000" dirty="0">
                <a:solidFill>
                  <a:srgbClr val="31284E"/>
                </a:solidFill>
              </a:rPr>
              <a:t>About Youth </a:t>
            </a:r>
            <a:br>
              <a:rPr lang="en-US" sz="6000" dirty="0">
                <a:solidFill>
                  <a:srgbClr val="31284E"/>
                </a:solidFill>
              </a:rPr>
            </a:br>
            <a:r>
              <a:rPr lang="en-US" sz="6000" dirty="0">
                <a:solidFill>
                  <a:srgbClr val="31284E"/>
                </a:solidFill>
              </a:rPr>
              <a:t>Gambling</a:t>
            </a:r>
          </a:p>
        </p:txBody>
      </p:sp>
    </p:spTree>
    <p:extLst>
      <p:ext uri="{BB962C8B-B14F-4D97-AF65-F5344CB8AC3E}">
        <p14:creationId xmlns:p14="http://schemas.microsoft.com/office/powerpoint/2010/main" val="16133540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48861-BC9E-F710-A519-F49B8615C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620" y="2241963"/>
            <a:ext cx="4728972" cy="66278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703B82"/>
                </a:solidFill>
              </a:rPr>
              <a:t>False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A27AD3-EB8D-28AC-A4E4-9B76D62649C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9620" y="2904744"/>
            <a:ext cx="4728972" cy="2008632"/>
          </a:xfrm>
        </p:spPr>
        <p:txBody>
          <a:bodyPr>
            <a:normAutofit/>
          </a:bodyPr>
          <a:lstStyle/>
          <a:p>
            <a:pPr>
              <a:lnSpc>
                <a:spcPts val="3760"/>
              </a:lnSpc>
            </a:pPr>
            <a:r>
              <a:rPr lang="en-US" dirty="0"/>
              <a:t>In-app purchases can often mimic gambling </a:t>
            </a:r>
            <a:br>
              <a:rPr lang="en-US" dirty="0"/>
            </a:br>
            <a:r>
              <a:rPr lang="en-US" dirty="0"/>
              <a:t>and cause children to spend real money. </a:t>
            </a:r>
          </a:p>
        </p:txBody>
      </p:sp>
    </p:spTree>
    <p:extLst>
      <p:ext uri="{BB962C8B-B14F-4D97-AF65-F5344CB8AC3E}">
        <p14:creationId xmlns:p14="http://schemas.microsoft.com/office/powerpoint/2010/main" val="13281156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A084F-B629-9B00-16AB-6F0F82BF6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0276" y="2827179"/>
            <a:ext cx="4728972" cy="662782"/>
          </a:xfrm>
        </p:spPr>
        <p:txBody>
          <a:bodyPr>
            <a:normAutofit fontScale="90000"/>
          </a:bodyPr>
          <a:lstStyle/>
          <a:p>
            <a:r>
              <a:rPr lang="en-US" dirty="0"/>
              <a:t>True or False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5F37D6-AADC-9AE8-70CA-E0F453E875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80276" y="3348991"/>
            <a:ext cx="4728972" cy="1600961"/>
          </a:xfrm>
        </p:spPr>
        <p:txBody>
          <a:bodyPr>
            <a:normAutofit/>
          </a:bodyPr>
          <a:lstStyle/>
          <a:p>
            <a:pPr>
              <a:lnSpc>
                <a:spcPts val="3660"/>
              </a:lnSpc>
            </a:pPr>
            <a:r>
              <a:rPr lang="en-US" dirty="0"/>
              <a:t>Video games can put kids at risk of developing a gambling disorder.</a:t>
            </a:r>
          </a:p>
        </p:txBody>
      </p:sp>
      <p:pic>
        <p:nvPicPr>
          <p:cNvPr id="4" name="Picture 3" descr="A yellow triangle with a question mark and exclamation marks&#10;&#10;Description automatically generated">
            <a:extLst>
              <a:ext uri="{FF2B5EF4-FFF2-40B4-BE49-F238E27FC236}">
                <a16:creationId xmlns:a16="http://schemas.microsoft.com/office/drawing/2014/main" id="{70960F90-8EE1-10BC-E773-080EEAFCCB7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0276" y="1432034"/>
            <a:ext cx="1434008" cy="1286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357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F4BFB-B333-C15D-DD6C-BD3A22638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0276" y="2315115"/>
            <a:ext cx="4728972" cy="66278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703B82"/>
                </a:solidFill>
              </a:rPr>
              <a:t>True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683BB7-F46B-0905-482F-7887C54EDE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80276" y="2892552"/>
            <a:ext cx="4863084" cy="2052065"/>
          </a:xfrm>
        </p:spPr>
        <p:txBody>
          <a:bodyPr>
            <a:normAutofit/>
          </a:bodyPr>
          <a:lstStyle/>
          <a:p>
            <a:pPr>
              <a:lnSpc>
                <a:spcPts val="3660"/>
              </a:lnSpc>
            </a:pPr>
            <a:r>
              <a:rPr lang="en-US" dirty="0"/>
              <a:t>Video games have coins, gems, loot boxes, and </a:t>
            </a:r>
            <a:br>
              <a:rPr lang="en-US" dirty="0"/>
            </a:br>
            <a:r>
              <a:rPr lang="en-US" dirty="0"/>
              <a:t>skins that replicate real-life gambling situations.</a:t>
            </a:r>
          </a:p>
        </p:txBody>
      </p:sp>
    </p:spTree>
    <p:extLst>
      <p:ext uri="{BB962C8B-B14F-4D97-AF65-F5344CB8AC3E}">
        <p14:creationId xmlns:p14="http://schemas.microsoft.com/office/powerpoint/2010/main" val="22893223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B2619-E7C1-46F5-97BB-CB7E11C8E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620" y="2924715"/>
            <a:ext cx="4728972" cy="662782"/>
          </a:xfrm>
        </p:spPr>
        <p:txBody>
          <a:bodyPr>
            <a:normAutofit fontScale="90000"/>
          </a:bodyPr>
          <a:lstStyle/>
          <a:p>
            <a:r>
              <a:rPr lang="en-US" dirty="0"/>
              <a:t>True or False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F68BC5-54D7-4CBE-4A13-ABE2A35831B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9620" y="3502152"/>
            <a:ext cx="4728972" cy="1588769"/>
          </a:xfrm>
        </p:spPr>
        <p:txBody>
          <a:bodyPr>
            <a:normAutofit/>
          </a:bodyPr>
          <a:lstStyle/>
          <a:p>
            <a:pPr>
              <a:lnSpc>
                <a:spcPts val="3660"/>
              </a:lnSpc>
            </a:pPr>
            <a:r>
              <a:rPr lang="en-US" dirty="0"/>
              <a:t>Children who gamble </a:t>
            </a:r>
            <a:br>
              <a:rPr lang="en-US" dirty="0"/>
            </a:br>
            <a:r>
              <a:rPr lang="en-US" dirty="0"/>
              <a:t>are more likely to drink and use drugs.</a:t>
            </a:r>
          </a:p>
        </p:txBody>
      </p:sp>
      <p:pic>
        <p:nvPicPr>
          <p:cNvPr id="4" name="Picture 3" descr="A yellow triangle with a question mark and exclamation marks&#10;&#10;Description automatically generated">
            <a:extLst>
              <a:ext uri="{FF2B5EF4-FFF2-40B4-BE49-F238E27FC236}">
                <a16:creationId xmlns:a16="http://schemas.microsoft.com/office/drawing/2014/main" id="{99AA0FED-1321-A361-69B8-0D5ADC482D7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620" y="1452197"/>
            <a:ext cx="1434008" cy="1286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5378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18F10-BCFF-4923-8496-8650E44AA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620" y="2302923"/>
            <a:ext cx="4728972" cy="66278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703B82"/>
                </a:solidFill>
              </a:rPr>
              <a:t>True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9D5A7F-6D6E-4A82-AFB6-0C7AD17DDCE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9620" y="2965704"/>
            <a:ext cx="5058156" cy="1518373"/>
          </a:xfrm>
        </p:spPr>
        <p:txBody>
          <a:bodyPr>
            <a:normAutofit/>
          </a:bodyPr>
          <a:lstStyle/>
          <a:p>
            <a:pPr>
              <a:lnSpc>
                <a:spcPts val="3660"/>
              </a:lnSpc>
            </a:pPr>
            <a:r>
              <a:rPr lang="en-US" dirty="0"/>
              <a:t>Peer pressure and fitting </a:t>
            </a:r>
            <a:br>
              <a:rPr lang="en-US" dirty="0"/>
            </a:br>
            <a:r>
              <a:rPr lang="en-US" dirty="0"/>
              <a:t>in can cause kids to engage in more risky behaviors.</a:t>
            </a:r>
          </a:p>
        </p:txBody>
      </p:sp>
    </p:spTree>
    <p:extLst>
      <p:ext uri="{BB962C8B-B14F-4D97-AF65-F5344CB8AC3E}">
        <p14:creationId xmlns:p14="http://schemas.microsoft.com/office/powerpoint/2010/main" val="37026621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2060F-9420-0AB3-B832-CDF274B41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4778" y="3608721"/>
            <a:ext cx="7362444" cy="1325563"/>
          </a:xfrm>
        </p:spPr>
        <p:txBody>
          <a:bodyPr/>
          <a:lstStyle/>
          <a:p>
            <a:r>
              <a:rPr lang="en-US" dirty="0"/>
              <a:t>Any questions? Let’s Talk!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D8FF18-D584-9DCB-FA79-E7E0155337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01162" y="4737055"/>
            <a:ext cx="5789676" cy="694635"/>
          </a:xfrm>
        </p:spPr>
        <p:txBody>
          <a:bodyPr/>
          <a:lstStyle/>
          <a:p>
            <a:r>
              <a:rPr lang="en-US" dirty="0" err="1"/>
              <a:t>ChangeTheGameOhio.org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7643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D00A918-1768-730D-7C00-1A7FE7241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8672" y="3287516"/>
            <a:ext cx="8454656" cy="1325563"/>
          </a:xfrm>
        </p:spPr>
        <p:txBody>
          <a:bodyPr/>
          <a:lstStyle/>
          <a:p>
            <a:pPr algn="ctr"/>
            <a:r>
              <a:rPr lang="en-US" dirty="0"/>
              <a:t>What is Gambling?</a:t>
            </a:r>
          </a:p>
        </p:txBody>
      </p:sp>
      <p:pic>
        <p:nvPicPr>
          <p:cNvPr id="6" name="Picture 5" descr="A yellow hexagon with a exclamation mark&#10;&#10;Description automatically generated">
            <a:extLst>
              <a:ext uri="{FF2B5EF4-FFF2-40B4-BE49-F238E27FC236}">
                <a16:creationId xmlns:a16="http://schemas.microsoft.com/office/drawing/2014/main" id="{B6145466-8D9D-51E9-C5D5-6A0326C82B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5769" y="1929337"/>
            <a:ext cx="1360462" cy="147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4008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D00A918-1768-730D-7C00-1A7FE7241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8672" y="3644866"/>
            <a:ext cx="8454656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31284E"/>
                </a:solidFill>
                <a:effectLst/>
                <a:latin typeface="Raleway" panose="020B0503030101060003" pitchFamily="34" charset="77"/>
              </a:rPr>
              <a:t>What Kinds of Activities Can be Considered Gambling?</a:t>
            </a:r>
            <a:endParaRPr lang="en-US" dirty="0">
              <a:solidFill>
                <a:srgbClr val="31284E"/>
              </a:solidFill>
              <a:effectLst/>
              <a:latin typeface="Raleway" panose="020B0503030101060003" pitchFamily="34" charset="77"/>
            </a:endParaRPr>
          </a:p>
        </p:txBody>
      </p:sp>
      <p:pic>
        <p:nvPicPr>
          <p:cNvPr id="6" name="Picture 5" descr="A yellow hexagon with a exclamation mark&#10;&#10;Description automatically generated">
            <a:extLst>
              <a:ext uri="{FF2B5EF4-FFF2-40B4-BE49-F238E27FC236}">
                <a16:creationId xmlns:a16="http://schemas.microsoft.com/office/drawing/2014/main" id="{B6145466-8D9D-51E9-C5D5-6A0326C82B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5769" y="1929337"/>
            <a:ext cx="1360462" cy="147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7139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D00A918-1768-730D-7C00-1A7FE7241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8672" y="3332189"/>
            <a:ext cx="8454656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31284E"/>
                </a:solidFill>
                <a:effectLst/>
                <a:latin typeface="Raleway" panose="020B0503030101060003" pitchFamily="34" charset="77"/>
              </a:rPr>
              <a:t>What are the Consequences?</a:t>
            </a:r>
            <a:endParaRPr lang="en-US" dirty="0">
              <a:solidFill>
                <a:srgbClr val="31284E"/>
              </a:solidFill>
              <a:effectLst/>
              <a:latin typeface="Raleway" panose="020B0503030101060003" pitchFamily="34" charset="77"/>
            </a:endParaRPr>
          </a:p>
        </p:txBody>
      </p:sp>
      <p:pic>
        <p:nvPicPr>
          <p:cNvPr id="6" name="Picture 5" descr="A yellow hexagon with a exclamation mark&#10;&#10;Description automatically generated">
            <a:extLst>
              <a:ext uri="{FF2B5EF4-FFF2-40B4-BE49-F238E27FC236}">
                <a16:creationId xmlns:a16="http://schemas.microsoft.com/office/drawing/2014/main" id="{B6145466-8D9D-51E9-C5D5-6A0326C82B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5769" y="1929337"/>
            <a:ext cx="1360462" cy="147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1078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372AC-7744-929E-EB82-9CA04FC20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 in the Know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1E90A2-EE2A-15BB-BAEE-C53893F3C9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07114" y="1327598"/>
            <a:ext cx="7057322" cy="478354"/>
          </a:xfrm>
        </p:spPr>
        <p:txBody>
          <a:bodyPr>
            <a:normAutofit/>
          </a:bodyPr>
          <a:lstStyle/>
          <a:p>
            <a:r>
              <a:rPr lang="en-US" sz="2000" dirty="0"/>
              <a:t>The following stats are from various Ohio surveys.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D8F8DE-A81E-0E8A-8F7D-98C9895E8E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48724" y="2420509"/>
            <a:ext cx="3971076" cy="525199"/>
          </a:xfrm>
        </p:spPr>
        <p:txBody>
          <a:bodyPr>
            <a:noAutofit/>
          </a:bodyPr>
          <a:lstStyle/>
          <a:p>
            <a:pPr>
              <a:lnSpc>
                <a:spcPts val="2120"/>
              </a:lnSpc>
            </a:pPr>
            <a:r>
              <a:rPr lang="en-US" b="1" dirty="0">
                <a:solidFill>
                  <a:srgbClr val="31284E"/>
                </a:solidFill>
                <a:effectLst/>
              </a:rPr>
              <a:t>of teenagers gambled money or </a:t>
            </a:r>
            <a:br>
              <a:rPr lang="en-US" b="1" dirty="0">
                <a:solidFill>
                  <a:srgbClr val="31284E"/>
                </a:solidFill>
                <a:effectLst/>
              </a:rPr>
            </a:br>
            <a:r>
              <a:rPr lang="en-US" b="1" dirty="0">
                <a:solidFill>
                  <a:srgbClr val="31284E"/>
                </a:solidFill>
                <a:effectLst/>
              </a:rPr>
              <a:t>personal items within the last year.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CB8C4B-B55B-C7DE-F693-8362739C4D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48724" y="3799991"/>
            <a:ext cx="3971076" cy="604658"/>
          </a:xfrm>
        </p:spPr>
        <p:txBody>
          <a:bodyPr>
            <a:noAutofit/>
          </a:bodyPr>
          <a:lstStyle/>
          <a:p>
            <a:pPr>
              <a:lnSpc>
                <a:spcPts val="2120"/>
              </a:lnSpc>
            </a:pPr>
            <a:r>
              <a:rPr lang="en-US" b="1" dirty="0">
                <a:solidFill>
                  <a:srgbClr val="31284E"/>
                </a:solidFill>
                <a:effectLst/>
              </a:rPr>
              <a:t>of 8th graders have spent money </a:t>
            </a:r>
            <a:br>
              <a:rPr lang="en-US" b="1" dirty="0">
                <a:solidFill>
                  <a:srgbClr val="31284E"/>
                </a:solidFill>
                <a:effectLst/>
              </a:rPr>
            </a:br>
            <a:r>
              <a:rPr lang="en-US" b="1" dirty="0">
                <a:solidFill>
                  <a:srgbClr val="31284E"/>
                </a:solidFill>
                <a:effectLst/>
              </a:rPr>
              <a:t>to buy a mystery box.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9F5AC72-22DF-EC98-3D7E-666655F6F26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048724" y="5352830"/>
            <a:ext cx="3971076" cy="604658"/>
          </a:xfrm>
        </p:spPr>
        <p:txBody>
          <a:bodyPr>
            <a:noAutofit/>
          </a:bodyPr>
          <a:lstStyle/>
          <a:p>
            <a:pPr>
              <a:lnSpc>
                <a:spcPts val="2120"/>
              </a:lnSpc>
            </a:pPr>
            <a:r>
              <a:rPr lang="en-US" b="1" dirty="0">
                <a:solidFill>
                  <a:srgbClr val="31284E"/>
                </a:solidFill>
                <a:effectLst/>
              </a:rPr>
              <a:t>of youth haven’t been honest with </a:t>
            </a:r>
            <a:br>
              <a:rPr lang="en-US" b="1" dirty="0">
                <a:solidFill>
                  <a:srgbClr val="31284E"/>
                </a:solidFill>
                <a:effectLst/>
              </a:rPr>
            </a:br>
            <a:r>
              <a:rPr lang="en-US" b="1" dirty="0">
                <a:solidFill>
                  <a:srgbClr val="31284E"/>
                </a:solidFill>
                <a:effectLst/>
              </a:rPr>
              <a:t>people about how much they gamble.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89984AC-6C8A-8573-0BBD-32FC4783AD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07114" y="2574465"/>
            <a:ext cx="910758" cy="332139"/>
          </a:xfrm>
        </p:spPr>
        <p:txBody>
          <a:bodyPr/>
          <a:lstStyle/>
          <a:p>
            <a:r>
              <a:rPr lang="en-US" dirty="0"/>
              <a:t>15%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F5B9C67-4067-67DD-2283-36E30F4819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07114" y="4000929"/>
            <a:ext cx="910758" cy="332140"/>
          </a:xfrm>
        </p:spPr>
        <p:txBody>
          <a:bodyPr/>
          <a:lstStyle/>
          <a:p>
            <a:r>
              <a:rPr lang="en-US" dirty="0"/>
              <a:t>41%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C3C1053-1AD0-DE29-F7EA-4526A097958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07114" y="5527977"/>
            <a:ext cx="910758" cy="332140"/>
          </a:xfrm>
        </p:spPr>
        <p:txBody>
          <a:bodyPr/>
          <a:lstStyle/>
          <a:p>
            <a:r>
              <a:rPr lang="en-US" dirty="0"/>
              <a:t>22%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7C611EE-E5A8-8420-98E2-A6F8901AB26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164734" y="2359403"/>
            <a:ext cx="3971076" cy="525199"/>
          </a:xfrm>
        </p:spPr>
        <p:txBody>
          <a:bodyPr>
            <a:noAutofit/>
          </a:bodyPr>
          <a:lstStyle/>
          <a:p>
            <a:pPr>
              <a:lnSpc>
                <a:spcPts val="2120"/>
              </a:lnSpc>
            </a:pPr>
            <a:r>
              <a:rPr lang="en-US" b="1" dirty="0">
                <a:solidFill>
                  <a:srgbClr val="31284E"/>
                </a:solidFill>
                <a:effectLst/>
              </a:rPr>
              <a:t>of 8th graders spent money to buy </a:t>
            </a:r>
            <a:br>
              <a:rPr lang="en-US" b="1" dirty="0">
                <a:solidFill>
                  <a:srgbClr val="31284E"/>
                </a:solidFill>
                <a:effectLst/>
              </a:rPr>
            </a:br>
            <a:r>
              <a:rPr lang="en-US" b="1" dirty="0">
                <a:solidFill>
                  <a:srgbClr val="31284E"/>
                </a:solidFill>
                <a:effectLst/>
              </a:rPr>
              <a:t>a video game upgrade.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5DD3BAA-8E45-CB5C-F7A5-A8E2E3C48C2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164734" y="3685523"/>
            <a:ext cx="3971076" cy="833594"/>
          </a:xfrm>
        </p:spPr>
        <p:txBody>
          <a:bodyPr>
            <a:noAutofit/>
          </a:bodyPr>
          <a:lstStyle/>
          <a:p>
            <a:pPr>
              <a:lnSpc>
                <a:spcPts val="2120"/>
              </a:lnSpc>
            </a:pPr>
            <a:r>
              <a:rPr lang="en-US" b="1" dirty="0">
                <a:solidFill>
                  <a:srgbClr val="31284E"/>
                </a:solidFill>
                <a:effectLst/>
              </a:rPr>
              <a:t>of middle school students spent three or more hours per day on screen time, not counting time doing school work.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5FDF651-1A5B-DA1C-D5D6-4C40F223C8D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164734" y="5348261"/>
            <a:ext cx="3971076" cy="604658"/>
          </a:xfrm>
        </p:spPr>
        <p:txBody>
          <a:bodyPr>
            <a:noAutofit/>
          </a:bodyPr>
          <a:lstStyle/>
          <a:p>
            <a:pPr>
              <a:lnSpc>
                <a:spcPts val="2120"/>
              </a:lnSpc>
            </a:pPr>
            <a:r>
              <a:rPr lang="en-US" b="1" dirty="0">
                <a:solidFill>
                  <a:srgbClr val="31284E"/>
                </a:solidFill>
                <a:effectLst/>
              </a:rPr>
              <a:t>of youth said their parents never </a:t>
            </a:r>
            <a:br>
              <a:rPr lang="en-US" b="1" dirty="0">
                <a:solidFill>
                  <a:srgbClr val="31284E"/>
                </a:solidFill>
                <a:effectLst/>
              </a:rPr>
            </a:br>
            <a:r>
              <a:rPr lang="en-US" b="1" dirty="0">
                <a:solidFill>
                  <a:srgbClr val="31284E"/>
                </a:solidFill>
                <a:effectLst/>
              </a:rPr>
              <a:t>limit electronic usage. 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A1ED128-4077-BD7E-A8F0-72D6F7C1C84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023124" y="2574465"/>
            <a:ext cx="910758" cy="332140"/>
          </a:xfrm>
        </p:spPr>
        <p:txBody>
          <a:bodyPr/>
          <a:lstStyle/>
          <a:p>
            <a:r>
              <a:rPr lang="en-US" dirty="0"/>
              <a:t>41%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4428236-DB5D-69A9-600F-A7D976A8D34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023124" y="4000929"/>
            <a:ext cx="910758" cy="332140"/>
          </a:xfrm>
        </p:spPr>
        <p:txBody>
          <a:bodyPr/>
          <a:lstStyle/>
          <a:p>
            <a:r>
              <a:rPr lang="en-US" dirty="0"/>
              <a:t>68%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F3CA8B0-CA83-D88B-D92E-DEFEA872B2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023124" y="5518833"/>
            <a:ext cx="910758" cy="332140"/>
          </a:xfrm>
        </p:spPr>
        <p:txBody>
          <a:bodyPr/>
          <a:lstStyle/>
          <a:p>
            <a:r>
              <a:rPr lang="en-US" dirty="0"/>
              <a:t>41%</a:t>
            </a:r>
          </a:p>
        </p:txBody>
      </p:sp>
    </p:spTree>
    <p:extLst>
      <p:ext uri="{BB962C8B-B14F-4D97-AF65-F5344CB8AC3E}">
        <p14:creationId xmlns:p14="http://schemas.microsoft.com/office/powerpoint/2010/main" val="5195242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FADF3-3271-F353-77E0-08496F96D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the Warning Signs?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167B24-DE5E-57FF-B8AB-0142317FDD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63380" y="1902906"/>
            <a:ext cx="3971076" cy="604164"/>
          </a:xfrm>
        </p:spPr>
        <p:txBody>
          <a:bodyPr>
            <a:noAutofit/>
          </a:bodyPr>
          <a:lstStyle/>
          <a:p>
            <a:pPr>
              <a:lnSpc>
                <a:spcPts val="2360"/>
              </a:lnSpc>
            </a:pPr>
            <a:r>
              <a:rPr lang="en-US" sz="1800" b="1" dirty="0">
                <a:latin typeface="Raleway" panose="020B0503030101060003" pitchFamily="34" charset="77"/>
              </a:rPr>
              <a:t>You neglect your studies or </a:t>
            </a:r>
            <a:br>
              <a:rPr lang="en-US" sz="1800" b="1" dirty="0">
                <a:latin typeface="Raleway" panose="020B0503030101060003" pitchFamily="34" charset="77"/>
              </a:rPr>
            </a:br>
            <a:r>
              <a:rPr lang="en-US" sz="1800" b="1" dirty="0">
                <a:latin typeface="Raleway" panose="020B0503030101060003" pitchFamily="34" charset="77"/>
              </a:rPr>
              <a:t>part-time job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201988-A54B-C4D3-CC69-F1BA32DB81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63380" y="3227235"/>
            <a:ext cx="3971076" cy="336735"/>
          </a:xfrm>
        </p:spPr>
        <p:txBody>
          <a:bodyPr>
            <a:noAutofit/>
          </a:bodyPr>
          <a:lstStyle/>
          <a:p>
            <a:r>
              <a:rPr lang="en-US" sz="1800" b="1" dirty="0">
                <a:latin typeface="Raleway" panose="020B0503030101060003" pitchFamily="34" charset="77"/>
              </a:rPr>
              <a:t>You have unexplained absences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089F84-9FF1-A55F-4A1F-8764C415500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63380" y="4507395"/>
            <a:ext cx="3971076" cy="336735"/>
          </a:xfrm>
        </p:spPr>
        <p:txBody>
          <a:bodyPr>
            <a:noAutofit/>
          </a:bodyPr>
          <a:lstStyle/>
          <a:p>
            <a:r>
              <a:rPr lang="en-US" sz="1800" b="1" dirty="0">
                <a:latin typeface="Raleway" panose="020B0503030101060003" pitchFamily="34" charset="77"/>
              </a:rPr>
              <a:t>Your grades suddenly drop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F4C3E9-DFEE-8C5C-A164-446D54ECF0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63380" y="5619337"/>
            <a:ext cx="3971076" cy="647351"/>
          </a:xfrm>
        </p:spPr>
        <p:txBody>
          <a:bodyPr>
            <a:noAutofit/>
          </a:bodyPr>
          <a:lstStyle/>
          <a:p>
            <a:pPr>
              <a:lnSpc>
                <a:spcPts val="2360"/>
              </a:lnSpc>
            </a:pPr>
            <a:r>
              <a:rPr lang="en-US" sz="1800" b="1" dirty="0">
                <a:latin typeface="Raleway" panose="020B0503030101060003" pitchFamily="34" charset="77"/>
              </a:rPr>
              <a:t>You have less interest in</a:t>
            </a:r>
            <a:br>
              <a:rPr lang="en-US" sz="1800" b="1" dirty="0">
                <a:latin typeface="Raleway" panose="020B0503030101060003" pitchFamily="34" charset="77"/>
              </a:rPr>
            </a:br>
            <a:r>
              <a:rPr lang="en-US" sz="1800" b="1" dirty="0">
                <a:latin typeface="Raleway" panose="020B0503030101060003" pitchFamily="34" charset="77"/>
              </a:rPr>
              <a:t>extracurricular activities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23F72C1-F700-1860-647A-35CC42465F9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64436" y="2036620"/>
            <a:ext cx="3971076" cy="336735"/>
          </a:xfrm>
        </p:spPr>
        <p:txBody>
          <a:bodyPr>
            <a:noAutofit/>
          </a:bodyPr>
          <a:lstStyle/>
          <a:p>
            <a:r>
              <a:rPr lang="en-US" sz="1800" b="1" dirty="0">
                <a:latin typeface="Raleway" panose="020B0503030101060003" pitchFamily="34" charset="77"/>
              </a:rPr>
              <a:t>You withdraw from friends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A3D2A1-E6DE-EB30-AD7E-C342EFB3A7C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364436" y="3122377"/>
            <a:ext cx="3971076" cy="613245"/>
          </a:xfrm>
        </p:spPr>
        <p:txBody>
          <a:bodyPr>
            <a:noAutofit/>
          </a:bodyPr>
          <a:lstStyle/>
          <a:p>
            <a:pPr>
              <a:lnSpc>
                <a:spcPts val="2360"/>
              </a:lnSpc>
            </a:pPr>
            <a:r>
              <a:rPr lang="en-US" sz="1800" b="1" dirty="0">
                <a:latin typeface="Raleway" panose="020B0503030101060003" pitchFamily="34" charset="77"/>
              </a:rPr>
              <a:t>Your lunch money or valuables</a:t>
            </a:r>
            <a:br>
              <a:rPr lang="en-US" sz="1800" b="1" dirty="0">
                <a:latin typeface="Raleway" panose="020B0503030101060003" pitchFamily="34" charset="77"/>
              </a:rPr>
            </a:br>
            <a:r>
              <a:rPr lang="en-US" sz="1800" b="1" dirty="0">
                <a:latin typeface="Raleway" panose="020B0503030101060003" pitchFamily="34" charset="77"/>
              </a:rPr>
              <a:t>go missing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87B296D-B7FB-9318-246D-E9109E0B1BF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364436" y="4293915"/>
            <a:ext cx="3971076" cy="714925"/>
          </a:xfrm>
        </p:spPr>
        <p:txBody>
          <a:bodyPr>
            <a:normAutofit/>
          </a:bodyPr>
          <a:lstStyle/>
          <a:p>
            <a:pPr>
              <a:lnSpc>
                <a:spcPts val="2360"/>
              </a:lnSpc>
            </a:pPr>
            <a:r>
              <a:rPr lang="en-US" sz="1800" b="1" dirty="0">
                <a:latin typeface="Raleway" panose="020B0503030101060003" pitchFamily="34" charset="77"/>
              </a:rPr>
              <a:t>You have an increased interest </a:t>
            </a:r>
            <a:br>
              <a:rPr lang="en-US" sz="1800" b="1" dirty="0">
                <a:latin typeface="Raleway" panose="020B0503030101060003" pitchFamily="34" charset="77"/>
              </a:rPr>
            </a:br>
            <a:r>
              <a:rPr lang="en-US" sz="1800" b="1" dirty="0">
                <a:latin typeface="Raleway" panose="020B0503030101060003" pitchFamily="34" charset="77"/>
              </a:rPr>
              <a:t>in sports scores or video games</a:t>
            </a:r>
          </a:p>
        </p:txBody>
      </p:sp>
    </p:spTree>
    <p:extLst>
      <p:ext uri="{BB962C8B-B14F-4D97-AF65-F5344CB8AC3E}">
        <p14:creationId xmlns:p14="http://schemas.microsoft.com/office/powerpoint/2010/main" val="12884915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3BCA758-C050-B69B-F632-5E7281F4CAD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5769" y="3437245"/>
            <a:ext cx="1360462" cy="1140144"/>
          </a:xfrm>
          <a:prstGeom prst="rect">
            <a:avLst/>
          </a:prstGeom>
        </p:spPr>
      </p:pic>
      <p:sp>
        <p:nvSpPr>
          <p:cNvPr id="2" name="Title 9">
            <a:extLst>
              <a:ext uri="{FF2B5EF4-FFF2-40B4-BE49-F238E27FC236}">
                <a16:creationId xmlns:a16="http://schemas.microsoft.com/office/drawing/2014/main" id="{EF6DC39E-7572-AA72-EF7B-1EB47B5827BF}"/>
              </a:ext>
            </a:extLst>
          </p:cNvPr>
          <p:cNvSpPr txBox="1">
            <a:spLocks/>
          </p:cNvSpPr>
          <p:nvPr/>
        </p:nvSpPr>
        <p:spPr>
          <a:xfrm>
            <a:off x="1963674" y="4597187"/>
            <a:ext cx="8569452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Raleway" panose="020B0503030101060003" pitchFamily="34" charset="77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Let’s Start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the Conversation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FB2F8E-23EB-BF24-21D6-4E4906FD100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68169" y="3589645"/>
            <a:ext cx="1360462" cy="1140144"/>
          </a:xfrm>
          <a:prstGeom prst="rect">
            <a:avLst/>
          </a:prstGeom>
        </p:spPr>
      </p:pic>
      <p:pic>
        <p:nvPicPr>
          <p:cNvPr id="4" name="Picture 3" descr="A yellow hexagon with a exclamation mark&#10;&#10;Description automatically generated">
            <a:extLst>
              <a:ext uri="{FF2B5EF4-FFF2-40B4-BE49-F238E27FC236}">
                <a16:creationId xmlns:a16="http://schemas.microsoft.com/office/drawing/2014/main" id="{5D82EF1B-6AB9-8565-1A12-90E068372E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1969" y="3151054"/>
            <a:ext cx="1208062" cy="130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4269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0857E1F5-4F6F-16C9-4C3E-12C532C3BA74}"/>
              </a:ext>
            </a:extLst>
          </p:cNvPr>
          <p:cNvSpPr txBox="1">
            <a:spLocks/>
          </p:cNvSpPr>
          <p:nvPr/>
        </p:nvSpPr>
        <p:spPr>
          <a:xfrm>
            <a:off x="927381" y="4188823"/>
            <a:ext cx="10337239" cy="119307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31284E"/>
                </a:solidFill>
                <a:latin typeface="Raleway SemiBold" panose="020B0503030101060003" pitchFamily="34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Raleway Medium" panose="020B0503030101060003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chemeClr val="tx1"/>
                </a:solidFill>
                <a:latin typeface="Raleway Medium" panose="020B0503030101060003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i="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i="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4000" b="1" dirty="0"/>
              <a:t>Gambling results in losses more</a:t>
            </a:r>
            <a:br>
              <a:rPr lang="en-US" sz="4000" b="1" dirty="0"/>
            </a:br>
            <a:r>
              <a:rPr lang="en-US" sz="4000" b="1" dirty="0"/>
              <a:t>often than wins.</a:t>
            </a:r>
          </a:p>
        </p:txBody>
      </p:sp>
      <p:pic>
        <p:nvPicPr>
          <p:cNvPr id="9" name="Picture 8" descr="A yellow hexagon with a exclamation mark&#10;&#10;Description automatically generated">
            <a:extLst>
              <a:ext uri="{FF2B5EF4-FFF2-40B4-BE49-F238E27FC236}">
                <a16:creationId xmlns:a16="http://schemas.microsoft.com/office/drawing/2014/main" id="{36FA5D94-AD6D-981A-BACD-E89E315FDB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1969" y="2183105"/>
            <a:ext cx="1208062" cy="130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3756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</TotalTime>
  <Words>669</Words>
  <Application>Microsoft Macintosh PowerPoint</Application>
  <PresentationFormat>Widescreen</PresentationFormat>
  <Paragraphs>82</Paragraphs>
  <Slides>25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Helvetica</vt:lpstr>
      <vt:lpstr>Raleway</vt:lpstr>
      <vt:lpstr>Raleway SemiBold</vt:lpstr>
      <vt:lpstr>Raleway Medium</vt:lpstr>
      <vt:lpstr>Aptos</vt:lpstr>
      <vt:lpstr>Arial</vt:lpstr>
      <vt:lpstr>Office Theme</vt:lpstr>
      <vt:lpstr>Help Prevent Youth Gambling</vt:lpstr>
      <vt:lpstr>What to Know  About Youth  Gambling</vt:lpstr>
      <vt:lpstr>What is Gambling?</vt:lpstr>
      <vt:lpstr>What Kinds of Activities Can be Considered Gambling?</vt:lpstr>
      <vt:lpstr>What are the Consequences?</vt:lpstr>
      <vt:lpstr>Get in the Know</vt:lpstr>
      <vt:lpstr>What are the Warning Signs?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Putting it  Into Practice</vt:lpstr>
      <vt:lpstr>True or False</vt:lpstr>
      <vt:lpstr>False</vt:lpstr>
      <vt:lpstr>True or False</vt:lpstr>
      <vt:lpstr>False</vt:lpstr>
      <vt:lpstr>True or False</vt:lpstr>
      <vt:lpstr>True</vt:lpstr>
      <vt:lpstr>True or False</vt:lpstr>
      <vt:lpstr>True</vt:lpstr>
      <vt:lpstr>Any questions? Let’s Talk!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Help Prevent Youth Gambling</dc:title>
  <dc:creator>Emily Burrows</dc:creator>
  <cp:lastModifiedBy>Emily Burrows</cp:lastModifiedBy>
  <cp:revision>14</cp:revision>
  <dcterms:created xsi:type="dcterms:W3CDTF">2024-04-17T14:25:21Z</dcterms:created>
  <dcterms:modified xsi:type="dcterms:W3CDTF">2024-05-13T20:15:00Z</dcterms:modified>
</cp:coreProperties>
</file>